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3.svg" ContentType="image/svg+xml"/>
  <Override PartName="/ppt/media/image5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77" r:id="rId5"/>
    <p:sldId id="259" r:id="rId6"/>
    <p:sldId id="276" r:id="rId7"/>
    <p:sldId id="261" r:id="rId8"/>
    <p:sldId id="274" r:id="rId9"/>
    <p:sldId id="275" r:id="rId10"/>
  </p:sldIdLst>
  <p:sldSz cx="18288000" cy="10287000"/>
  <p:notesSz cx="6858000" cy="9144000"/>
  <p:embeddedFontLst>
    <p:embeddedFont>
      <p:font typeface="Calibri" panose="020F0502020204030204" charset="0"/>
      <p:regular r:id="rId14"/>
      <p:bold r:id="rId15"/>
      <p:italic r:id="rId16"/>
      <p:boldItalic r:id="rId17"/>
    </p:embeddedFont>
  </p:embeddedFontLst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33.xml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9" Type="http://schemas.openxmlformats.org/officeDocument/2006/relationships/tags" Target="../tags/tag32.xml"/><Relationship Id="rId18" Type="http://schemas.openxmlformats.org/officeDocument/2006/relationships/tags" Target="../tags/tag31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72000"/>
              </a:blip>
              <a:stretch>
                <a:fillRect t="-194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5313092" y="3116233"/>
            <a:ext cx="11824717" cy="4027778"/>
            <a:chOff x="0" y="0"/>
            <a:chExt cx="3114329" cy="10608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4329" cy="1060814"/>
            </a:xfrm>
            <a:custGeom>
              <a:avLst/>
              <a:gdLst/>
              <a:ahLst/>
              <a:cxnLst/>
              <a:rect l="l" t="t" r="r" b="b"/>
              <a:pathLst>
                <a:path w="3114329" h="1060814">
                  <a:moveTo>
                    <a:pt x="0" y="0"/>
                  </a:moveTo>
                  <a:lnTo>
                    <a:pt x="3114329" y="0"/>
                  </a:lnTo>
                  <a:lnTo>
                    <a:pt x="3114329" y="1060814"/>
                  </a:lnTo>
                  <a:lnTo>
                    <a:pt x="0" y="1060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14329" cy="1098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707929" y="490776"/>
            <a:ext cx="2898179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0"/>
              </a:lnSpc>
            </a:pPr>
            <a:r>
              <a:rPr lang="en-US" sz="1700" spc="61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工作汇报通用模板</a:t>
            </a:r>
            <a:endParaRPr lang="en-US" sz="1700" spc="61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2811221" y="694802"/>
            <a:ext cx="12173382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1998013" y="9114355"/>
            <a:ext cx="550780" cy="5507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101012" y="9217354"/>
            <a:ext cx="344782" cy="344782"/>
          </a:xfrm>
          <a:custGeom>
            <a:avLst/>
            <a:gdLst/>
            <a:ahLst/>
            <a:cxnLst/>
            <a:rect l="l" t="t" r="r" b="b"/>
            <a:pathLst>
              <a:path w="344782" h="344782">
                <a:moveTo>
                  <a:pt x="0" y="0"/>
                </a:moveTo>
                <a:lnTo>
                  <a:pt x="344782" y="0"/>
                </a:lnTo>
                <a:lnTo>
                  <a:pt x="344782" y="344782"/>
                </a:lnTo>
                <a:lnTo>
                  <a:pt x="0" y="344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339952" y="9114355"/>
            <a:ext cx="550780" cy="5507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444298" y="9224473"/>
            <a:ext cx="338305" cy="326887"/>
          </a:xfrm>
          <a:custGeom>
            <a:avLst/>
            <a:gdLst/>
            <a:ahLst/>
            <a:cxnLst/>
            <a:rect l="l" t="t" r="r" b="b"/>
            <a:pathLst>
              <a:path w="338305" h="326887">
                <a:moveTo>
                  <a:pt x="0" y="0"/>
                </a:moveTo>
                <a:lnTo>
                  <a:pt x="338305" y="0"/>
                </a:lnTo>
                <a:lnTo>
                  <a:pt x="338305" y="326887"/>
                </a:lnTo>
                <a:lnTo>
                  <a:pt x="0" y="326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681892" y="9114355"/>
            <a:ext cx="550780" cy="5507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Freeform 20"/>
          <p:cNvSpPr/>
          <p:nvPr/>
        </p:nvSpPr>
        <p:spPr>
          <a:xfrm>
            <a:off x="805364" y="9228130"/>
            <a:ext cx="303836" cy="323230"/>
          </a:xfrm>
          <a:custGeom>
            <a:avLst/>
            <a:gdLst/>
            <a:ahLst/>
            <a:cxnLst/>
            <a:rect l="l" t="t" r="r" b="b"/>
            <a:pathLst>
              <a:path w="303836" h="323230">
                <a:moveTo>
                  <a:pt x="0" y="0"/>
                </a:moveTo>
                <a:lnTo>
                  <a:pt x="303836" y="0"/>
                </a:lnTo>
                <a:lnTo>
                  <a:pt x="303836" y="323230"/>
                </a:lnTo>
                <a:lnTo>
                  <a:pt x="0" y="323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441315" y="4295140"/>
            <a:ext cx="11696065" cy="24022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13200"/>
              </a:lnSpc>
            </a:pPr>
            <a:r>
              <a:rPr lang="zh-CN" altLang="en-US" sz="10000">
                <a:solidFill>
                  <a:srgbClr val="1E1E1E"/>
                </a:solidFill>
                <a:latin typeface="思源黑体 3 Heavy" panose="020B0A00000000000000" charset="-122"/>
                <a:ea typeface="思源黑体 3 Heavy" panose="020B0A00000000000000" charset="-122"/>
                <a:cs typeface="思源黑体 3 Heavy" panose="020B0A00000000000000" charset="-122"/>
                <a:sym typeface="思源黑体 3 Heavy" panose="020B0A00000000000000" charset="-122"/>
              </a:rPr>
              <a:t>《极客与团队》分享</a:t>
            </a:r>
            <a:endParaRPr lang="zh-CN" altLang="en-US" sz="10000">
              <a:solidFill>
                <a:srgbClr val="1E1E1E"/>
              </a:solidFill>
              <a:latin typeface="思源黑体 3 Heavy" panose="020B0A00000000000000" charset="-122"/>
              <a:ea typeface="思源黑体 3 Heavy" panose="020B0A00000000000000" charset="-122"/>
              <a:cs typeface="思源黑体 3 Heavy" panose="020B0A00000000000000" charset="-122"/>
              <a:sym typeface="思源黑体 3 Heavy" panose="020B0A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81892" y="557451"/>
            <a:ext cx="2364897" cy="29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78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WORK SUMMARY </a:t>
            </a:r>
            <a:endParaRPr lang="en-US" sz="178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14000"/>
              </a:blip>
              <a:stretch>
                <a:fillRect t="-83333" b="-8333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341410" y="1442222"/>
            <a:ext cx="3605180" cy="187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15"/>
              </a:lnSpc>
              <a:spcBef>
                <a:spcPct val="0"/>
              </a:spcBef>
            </a:pPr>
            <a:r>
              <a:rPr lang="en-US" sz="11375" strike="noStrike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目录</a:t>
            </a:r>
            <a:endParaRPr lang="en-US" sz="11375" strike="noStrike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5" name="TextBox 5"/>
          <p:cNvSpPr txBox="1"/>
          <p:nvPr>
            <p:custDataLst>
              <p:tags r:id="rId2"/>
            </p:custDataLst>
          </p:nvPr>
        </p:nvSpPr>
        <p:spPr>
          <a:xfrm>
            <a:off x="4420072" y="7086361"/>
            <a:ext cx="3901893" cy="70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0"/>
              </a:lnSpc>
            </a:pPr>
            <a:r>
              <a:rPr lang="zh-CN" altLang="en-US" sz="4565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好句分享</a:t>
            </a:r>
            <a:endParaRPr lang="zh-CN" altLang="en-US" sz="4565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3"/>
            </p:custDataLst>
          </p:nvPr>
        </p:nvSpPr>
        <p:spPr>
          <a:xfrm>
            <a:off x="4420072" y="7783409"/>
            <a:ext cx="390189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73737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Work inadequacies</a:t>
            </a:r>
            <a:endParaRPr lang="en-US" sz="2000">
              <a:solidFill>
                <a:srgbClr val="373737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7" name="TextBox 7"/>
          <p:cNvSpPr txBox="1"/>
          <p:nvPr>
            <p:custDataLst>
              <p:tags r:id="rId4"/>
            </p:custDataLst>
          </p:nvPr>
        </p:nvSpPr>
        <p:spPr>
          <a:xfrm>
            <a:off x="11764637" y="7086361"/>
            <a:ext cx="3901893" cy="70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0"/>
              </a:lnSpc>
            </a:pPr>
            <a:r>
              <a:rPr lang="zh-CN" altLang="en-US" sz="4565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体会与感悟</a:t>
            </a:r>
            <a:endParaRPr lang="zh-CN" altLang="en-US" sz="4565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5"/>
            </p:custDataLst>
          </p:nvPr>
        </p:nvSpPr>
        <p:spPr>
          <a:xfrm>
            <a:off x="11764637" y="7783409"/>
            <a:ext cx="390189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73737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Next work direction</a:t>
            </a:r>
            <a:endParaRPr lang="en-US" sz="2000">
              <a:solidFill>
                <a:srgbClr val="373737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9" name="TextBox 9"/>
          <p:cNvSpPr txBox="1"/>
          <p:nvPr>
            <p:custDataLst>
              <p:tags r:id="rId6"/>
            </p:custDataLst>
          </p:nvPr>
        </p:nvSpPr>
        <p:spPr>
          <a:xfrm>
            <a:off x="2926269" y="6986368"/>
            <a:ext cx="108503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1E1E1E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03</a:t>
            </a:r>
            <a:endParaRPr lang="en-US" sz="6700">
              <a:solidFill>
                <a:srgbClr val="1E1E1E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0" name="TextBox 10"/>
          <p:cNvSpPr txBox="1"/>
          <p:nvPr>
            <p:custDataLst>
              <p:tags r:id="rId7"/>
            </p:custDataLst>
          </p:nvPr>
        </p:nvSpPr>
        <p:spPr>
          <a:xfrm>
            <a:off x="4420072" y="5105400"/>
            <a:ext cx="3901893" cy="70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0"/>
              </a:lnSpc>
            </a:pPr>
            <a:r>
              <a:rPr lang="en-US" sz="4565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内容概述</a:t>
            </a:r>
            <a:endParaRPr lang="en-US" sz="4565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8"/>
            </p:custDataLst>
          </p:nvPr>
        </p:nvSpPr>
        <p:spPr>
          <a:xfrm>
            <a:off x="4420072" y="5802448"/>
            <a:ext cx="390189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73737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Job description</a:t>
            </a:r>
            <a:endParaRPr lang="en-US" sz="2000">
              <a:solidFill>
                <a:srgbClr val="373737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12" name="TextBox 12"/>
          <p:cNvSpPr txBox="1"/>
          <p:nvPr>
            <p:custDataLst>
              <p:tags r:id="rId9"/>
            </p:custDataLst>
          </p:nvPr>
        </p:nvSpPr>
        <p:spPr>
          <a:xfrm>
            <a:off x="11764637" y="5105400"/>
            <a:ext cx="3901893" cy="70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0"/>
              </a:lnSpc>
            </a:pPr>
            <a:r>
              <a:rPr lang="zh-CN" altLang="en-US" sz="4565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章节梳理</a:t>
            </a:r>
            <a:endParaRPr lang="zh-CN" altLang="en-US" sz="4565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0"/>
            </p:custDataLst>
          </p:nvPr>
        </p:nvSpPr>
        <p:spPr>
          <a:xfrm>
            <a:off x="11764637" y="5802448"/>
            <a:ext cx="390189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373737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Market data analysis</a:t>
            </a:r>
            <a:endParaRPr lang="en-US" sz="2000">
              <a:solidFill>
                <a:srgbClr val="373737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14" name="TextBox 14"/>
          <p:cNvSpPr txBox="1"/>
          <p:nvPr>
            <p:custDataLst>
              <p:tags r:id="rId11"/>
            </p:custDataLst>
          </p:nvPr>
        </p:nvSpPr>
        <p:spPr>
          <a:xfrm>
            <a:off x="2926269" y="5004081"/>
            <a:ext cx="108503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1E1E1E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01</a:t>
            </a:r>
            <a:endParaRPr lang="en-US" sz="6700">
              <a:solidFill>
                <a:srgbClr val="1E1E1E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5" name="TextBox 15"/>
          <p:cNvSpPr txBox="1"/>
          <p:nvPr>
            <p:custDataLst>
              <p:tags r:id="rId12"/>
            </p:custDataLst>
          </p:nvPr>
        </p:nvSpPr>
        <p:spPr>
          <a:xfrm>
            <a:off x="10270835" y="5004081"/>
            <a:ext cx="108503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1E1E1E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02</a:t>
            </a:r>
            <a:endParaRPr lang="en-US" sz="6700">
              <a:solidFill>
                <a:srgbClr val="1E1E1E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6" name="AutoShape 16"/>
          <p:cNvSpPr/>
          <p:nvPr>
            <p:custDataLst>
              <p:tags r:id="rId13"/>
            </p:custDataLst>
          </p:nvPr>
        </p:nvSpPr>
        <p:spPr>
          <a:xfrm>
            <a:off x="2977413" y="6692406"/>
            <a:ext cx="12333173" cy="0"/>
          </a:xfrm>
          <a:prstGeom prst="line">
            <a:avLst/>
          </a:prstGeom>
          <a:ln w="19050" cap="flat">
            <a:solidFill>
              <a:srgbClr val="4E4A45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>
            <p:custDataLst>
              <p:tags r:id="rId14"/>
            </p:custDataLst>
          </p:nvPr>
        </p:nvSpPr>
        <p:spPr>
          <a:xfrm>
            <a:off x="10270835" y="6986368"/>
            <a:ext cx="108503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1E1E1E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04</a:t>
            </a:r>
            <a:endParaRPr lang="en-US" sz="6700">
              <a:solidFill>
                <a:srgbClr val="1E1E1E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8" name="AutoShape 18"/>
          <p:cNvSpPr/>
          <p:nvPr>
            <p:custDataLst>
              <p:tags r:id="rId15"/>
            </p:custDataLst>
          </p:nvPr>
        </p:nvSpPr>
        <p:spPr>
          <a:xfrm flipV="1">
            <a:off x="9134475" y="5229660"/>
            <a:ext cx="0" cy="2885401"/>
          </a:xfrm>
          <a:prstGeom prst="line">
            <a:avLst/>
          </a:prstGeom>
          <a:ln w="19050" cap="flat">
            <a:solidFill>
              <a:srgbClr val="4E4A45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7608394" y="3221485"/>
            <a:ext cx="3071213" cy="74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Contents</a:t>
            </a:r>
            <a:endParaRPr lang="en-US" sz="425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707929" y="490776"/>
            <a:ext cx="2898179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0"/>
              </a:lnSpc>
            </a:pPr>
            <a:r>
              <a:rPr lang="en-US" sz="1700" spc="61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目录</a:t>
            </a:r>
            <a:endParaRPr lang="en-US" sz="1700" spc="61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2213457" y="694802"/>
            <a:ext cx="14532389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681892" y="557451"/>
            <a:ext cx="2364897" cy="29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78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CONTENTS</a:t>
            </a:r>
            <a:endParaRPr lang="en-US" sz="178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31999"/>
              </a:blip>
              <a:stretch>
                <a:fillRect t="-8185" b="-818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014140" y="1282700"/>
            <a:ext cx="6259721" cy="78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5"/>
              </a:lnSpc>
            </a:pPr>
            <a:r>
              <a:rPr lang="en-US" sz="5095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内容概述</a:t>
            </a:r>
            <a:endParaRPr lang="en-US" sz="5095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707929" y="490776"/>
            <a:ext cx="2898179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0"/>
              </a:lnSpc>
            </a:pPr>
            <a:r>
              <a:rPr lang="en-US" sz="1700" spc="61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工作内容概述</a:t>
            </a:r>
            <a:endParaRPr lang="en-US" sz="1700" spc="61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3018214" y="694802"/>
            <a:ext cx="12610335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81892" y="557451"/>
            <a:ext cx="2364897" cy="29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78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JOB DESCRIPTION</a:t>
            </a:r>
            <a:endParaRPr lang="en-US" sz="178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50440" y="4174490"/>
            <a:ext cx="13377545" cy="54006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布莱恩·傅攀勃现在是Google数据解放阵线和透明度工程两个团队的负责人，之前他还领导过Google的项目托管团队以及电子商务伙伴团队。他帮忙建立了Google芝加哥分部，并且为Google在开放数据上提出了很多想法和建议。本·科林斯-萨斯曼是Subversion的初创成员之一，领导过Google的项目托管团队，现在是Google电子商务伙伴团队的负责人。他帮忙建立了Google芝加哥分部，并将Subversion移植到Google的BigTable平台上。</a:t>
            </a:r>
            <a:endParaRPr lang="en-US" sz="28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981009" y="2987347"/>
            <a:ext cx="2219681" cy="613660"/>
            <a:chOff x="0" y="0"/>
            <a:chExt cx="584607" cy="1616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4607" cy="161622"/>
            </a:xfrm>
            <a:custGeom>
              <a:avLst/>
              <a:gdLst/>
              <a:ahLst/>
              <a:cxnLst/>
              <a:rect l="l" t="t" r="r" b="b"/>
              <a:pathLst>
                <a:path w="584607" h="161622">
                  <a:moveTo>
                    <a:pt x="0" y="0"/>
                  </a:moveTo>
                  <a:lnTo>
                    <a:pt x="584607" y="0"/>
                  </a:lnTo>
                  <a:lnTo>
                    <a:pt x="584607" y="161622"/>
                  </a:lnTo>
                  <a:lnTo>
                    <a:pt x="0" y="161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84607" cy="199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81200" y="3009900"/>
            <a:ext cx="2423795" cy="5911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作者</a:t>
            </a:r>
            <a:r>
              <a:rPr lang="en-US" sz="2800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介绍</a:t>
            </a:r>
            <a:endParaRPr lang="en-US" sz="2800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31999"/>
              </a:blip>
              <a:stretch>
                <a:fillRect t="-8185" b="-818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014140" y="1282700"/>
            <a:ext cx="6259721" cy="78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5"/>
              </a:lnSpc>
            </a:pPr>
            <a:r>
              <a:rPr lang="en-US" sz="5095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内容概述</a:t>
            </a:r>
            <a:endParaRPr lang="en-US" sz="5095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707929" y="490776"/>
            <a:ext cx="2898179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0"/>
              </a:lnSpc>
            </a:pPr>
            <a:r>
              <a:rPr lang="en-US" sz="1700" spc="61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工作内容概述</a:t>
            </a:r>
            <a:endParaRPr lang="en-US" sz="1700" spc="61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3018214" y="694802"/>
            <a:ext cx="12610335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81892" y="557451"/>
            <a:ext cx="2364897" cy="29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78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JOB DESCRIPTION</a:t>
            </a:r>
            <a:endParaRPr lang="en-US" sz="178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735" y="2493645"/>
            <a:ext cx="7914640" cy="70815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855"/>
              </a:lnSpc>
            </a:pPr>
            <a:endParaRPr lang="en-US" sz="32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algn="l">
              <a:lnSpc>
                <a:spcPts val="2855"/>
              </a:lnSpc>
            </a:pPr>
            <a:endParaRPr lang="en-US" sz="32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algn="l">
              <a:lnSpc>
                <a:spcPts val="2855"/>
              </a:lnSpc>
            </a:pPr>
            <a:r>
              <a:rPr lang="en-US" sz="32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本书主要围绕程序员在团队协作中所需要具备的核心价值观：HRT（谦逊，尊重，信任）展开讲解。然后以这三条价值观为主线，逐步讲解如何影响你的能力：</a:t>
            </a:r>
            <a:endParaRPr lang="en-US" sz="32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marL="457200" indent="-457200" algn="l">
              <a:lnSpc>
                <a:spcPts val="2855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如何影响你的团队：创造良好的文化氛围，让团队把大部分的时间放在写代码上。</a:t>
            </a:r>
            <a:endParaRPr lang="en-US" sz="32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marL="457200" indent="-457200" algn="l">
              <a:lnSpc>
                <a:spcPts val="2855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如何影响领导团队的风格：有经验的领导者会为团队服务，而不是让团队为自己服务。</a:t>
            </a:r>
            <a:endParaRPr lang="en-US" sz="32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marL="457200" indent="-457200" algn="l">
              <a:lnSpc>
                <a:spcPts val="2855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如何影响和团队之外的人交流合作的方式：不管对方是不是容易合作，或是臃肿瘫痪的官僚机构。</a:t>
            </a:r>
            <a:endParaRPr lang="en-US" sz="32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  <a:p>
            <a:pPr marL="457200" indent="-457200" algn="l">
              <a:lnSpc>
                <a:spcPts val="2855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以及最后如何影响和你最重要的人群的交流方式：提升用户的体验，营造良好的氛围</a:t>
            </a:r>
            <a:r>
              <a:rPr lang="en-US" sz="40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。</a:t>
            </a:r>
            <a:endParaRPr lang="en-US" sz="40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pic>
        <p:nvPicPr>
          <p:cNvPr id="29" name="图片 28" descr="IMG_6447(20240818-1926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590" y="2239010"/>
            <a:ext cx="5998845" cy="7472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31999"/>
              </a:blip>
              <a:stretch>
                <a:fillRect t="-8185" b="-818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014140" y="1282700"/>
            <a:ext cx="6259721" cy="78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5"/>
              </a:lnSpc>
            </a:pPr>
            <a:r>
              <a:rPr lang="zh-CN" altLang="en-US" sz="5095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章节梳理</a:t>
            </a:r>
            <a:endParaRPr lang="zh-CN" altLang="en-US" sz="5095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707929" y="490776"/>
            <a:ext cx="2898179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0"/>
              </a:lnSpc>
            </a:pPr>
            <a:r>
              <a:rPr lang="en-US" sz="1700" spc="61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工作内容概述</a:t>
            </a:r>
            <a:endParaRPr lang="en-US" sz="1700" spc="61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3018214" y="694802"/>
            <a:ext cx="12610335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81892" y="557451"/>
            <a:ext cx="2364897" cy="29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78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JOB DESCRIPTION</a:t>
            </a:r>
            <a:endParaRPr lang="en-US" sz="178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pic>
        <p:nvPicPr>
          <p:cNvPr id="13" name="图片 12" descr="Screenshot_20240818_191752_net.xmind.doughnut"/>
          <p:cNvPicPr>
            <a:picLocks noChangeAspect="1"/>
          </p:cNvPicPr>
          <p:nvPr/>
        </p:nvPicPr>
        <p:blipFill>
          <a:blip r:embed="rId2"/>
          <a:srcRect t="13000" b="11000"/>
          <a:stretch>
            <a:fillRect/>
          </a:stretch>
        </p:blipFill>
        <p:spPr>
          <a:xfrm>
            <a:off x="1143000" y="2247900"/>
            <a:ext cx="15906750" cy="7555865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31999"/>
              </a:blip>
              <a:stretch>
                <a:fillRect t="-8185" b="-818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014140" y="1282700"/>
            <a:ext cx="6259721" cy="78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5"/>
              </a:lnSpc>
            </a:pPr>
            <a:r>
              <a:rPr lang="zh-CN" altLang="en-US" sz="5095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好句分享</a:t>
            </a:r>
            <a:endParaRPr lang="zh-CN" altLang="en-US" sz="5095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707929" y="490776"/>
            <a:ext cx="2898179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0"/>
              </a:lnSpc>
            </a:pPr>
            <a:r>
              <a:rPr lang="en-US" sz="1700" spc="61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工作内容概述</a:t>
            </a:r>
            <a:endParaRPr lang="en-US" sz="1700" spc="61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3018214" y="694802"/>
            <a:ext cx="12610335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81892" y="557451"/>
            <a:ext cx="2364897" cy="29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78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JOB DESCRIPTION</a:t>
            </a:r>
            <a:endParaRPr lang="en-US" sz="178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8" name="Group 8"/>
          <p:cNvGrpSpPr/>
          <p:nvPr>
            <p:custDataLst>
              <p:tags r:id="rId2"/>
            </p:custDataLst>
          </p:nvPr>
        </p:nvGrpSpPr>
        <p:grpSpPr>
          <a:xfrm rot="0">
            <a:off x="1845748" y="2851559"/>
            <a:ext cx="14596503" cy="1926262"/>
            <a:chOff x="0" y="0"/>
            <a:chExt cx="3079549" cy="406400"/>
          </a:xfrm>
        </p:grpSpPr>
        <p:sp>
          <p:nvSpPr>
            <p:cNvPr id="9" name="Freeform 9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3079549" cy="406400"/>
            </a:xfrm>
            <a:custGeom>
              <a:avLst/>
              <a:gdLst/>
              <a:ahLst/>
              <a:cxnLst/>
              <a:rect l="l" t="t" r="r" b="b"/>
              <a:pathLst>
                <a:path w="3079549" h="406400">
                  <a:moveTo>
                    <a:pt x="2876349" y="0"/>
                  </a:moveTo>
                  <a:cubicBezTo>
                    <a:pt x="2988573" y="0"/>
                    <a:pt x="3079549" y="90976"/>
                    <a:pt x="3079549" y="203200"/>
                  </a:cubicBezTo>
                  <a:cubicBezTo>
                    <a:pt x="3079549" y="315424"/>
                    <a:pt x="2988573" y="406400"/>
                    <a:pt x="28763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795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>
            <p:custDataLst>
              <p:tags r:id="rId4"/>
            </p:custDataLst>
          </p:nvPr>
        </p:nvSpPr>
        <p:spPr>
          <a:xfrm>
            <a:off x="3823970" y="3329305"/>
            <a:ext cx="11971020" cy="10655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假如你一直都是单打独斗的话，你其实是增加了自己失败的风险，</a:t>
            </a:r>
            <a:r>
              <a:rPr lang="zh-CN" alt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而</a:t>
            </a:r>
            <a:r>
              <a:rPr 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且浪费了自己成长的可能性</a:t>
            </a:r>
            <a:endParaRPr lang="en-US" sz="28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13" name="Group 13"/>
          <p:cNvGrpSpPr/>
          <p:nvPr>
            <p:custDataLst>
              <p:tags r:id="rId5"/>
            </p:custDataLst>
          </p:nvPr>
        </p:nvGrpSpPr>
        <p:grpSpPr>
          <a:xfrm rot="0">
            <a:off x="2415711" y="3332167"/>
            <a:ext cx="965048" cy="965048"/>
            <a:chOff x="0" y="0"/>
            <a:chExt cx="812800" cy="812800"/>
          </a:xfrm>
        </p:grpSpPr>
        <p:sp>
          <p:nvSpPr>
            <p:cNvPr id="14" name="Freeform 14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5"/>
                </a:lnSpc>
              </a:pPr>
            </a:p>
          </p:txBody>
        </p:sp>
      </p:grpSp>
      <p:sp>
        <p:nvSpPr>
          <p:cNvPr id="16" name="TextBox 16"/>
          <p:cNvSpPr txBox="1"/>
          <p:nvPr>
            <p:custDataLst>
              <p:tags r:id="rId7"/>
            </p:custDataLst>
          </p:nvPr>
        </p:nvSpPr>
        <p:spPr>
          <a:xfrm>
            <a:off x="2402367" y="3410958"/>
            <a:ext cx="991736" cy="75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365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4365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17" name="Group 17"/>
          <p:cNvGrpSpPr/>
          <p:nvPr>
            <p:custDataLst>
              <p:tags r:id="rId8"/>
            </p:custDataLst>
          </p:nvPr>
        </p:nvGrpSpPr>
        <p:grpSpPr>
          <a:xfrm rot="0">
            <a:off x="1845748" y="4988221"/>
            <a:ext cx="14596503" cy="1926262"/>
            <a:chOff x="0" y="0"/>
            <a:chExt cx="3079549" cy="406400"/>
          </a:xfrm>
        </p:grpSpPr>
        <p:sp>
          <p:nvSpPr>
            <p:cNvPr id="18" name="Freeform 18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3079549" cy="406400"/>
            </a:xfrm>
            <a:custGeom>
              <a:avLst/>
              <a:gdLst/>
              <a:ahLst/>
              <a:cxnLst/>
              <a:rect l="l" t="t" r="r" b="b"/>
              <a:pathLst>
                <a:path w="3079549" h="406400">
                  <a:moveTo>
                    <a:pt x="2876349" y="0"/>
                  </a:moveTo>
                  <a:cubicBezTo>
                    <a:pt x="2988573" y="0"/>
                    <a:pt x="3079549" y="90976"/>
                    <a:pt x="3079549" y="203200"/>
                  </a:cubicBezTo>
                  <a:cubicBezTo>
                    <a:pt x="3079549" y="315424"/>
                    <a:pt x="2988573" y="406400"/>
                    <a:pt x="28763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0795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TextBox 20"/>
          <p:cNvSpPr txBox="1"/>
          <p:nvPr>
            <p:custDataLst>
              <p:tags r:id="rId10"/>
            </p:custDataLst>
          </p:nvPr>
        </p:nvSpPr>
        <p:spPr>
          <a:xfrm>
            <a:off x="3820795" y="5722620"/>
            <a:ext cx="11984990" cy="8350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团队文化就像是一块含有酵母的面团；酵母（团队创始人）能将菌群培养物植入生面团（团队新人），从而变成一块好吃的面团</a:t>
            </a:r>
            <a:endParaRPr lang="en-US" sz="28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22" name="Group 22"/>
          <p:cNvGrpSpPr/>
          <p:nvPr>
            <p:custDataLst>
              <p:tags r:id="rId11"/>
            </p:custDataLst>
          </p:nvPr>
        </p:nvGrpSpPr>
        <p:grpSpPr>
          <a:xfrm rot="0">
            <a:off x="2415711" y="5468828"/>
            <a:ext cx="965048" cy="965048"/>
            <a:chOff x="0" y="0"/>
            <a:chExt cx="812800" cy="812800"/>
          </a:xfrm>
        </p:grpSpPr>
        <p:sp>
          <p:nvSpPr>
            <p:cNvPr id="23" name="Freeform 23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5"/>
                </a:lnSpc>
              </a:pPr>
            </a:p>
          </p:txBody>
        </p:sp>
      </p:grpSp>
      <p:sp>
        <p:nvSpPr>
          <p:cNvPr id="25" name="TextBox 25"/>
          <p:cNvSpPr txBox="1"/>
          <p:nvPr>
            <p:custDataLst>
              <p:tags r:id="rId13"/>
            </p:custDataLst>
          </p:nvPr>
        </p:nvSpPr>
        <p:spPr>
          <a:xfrm>
            <a:off x="2402367" y="5547620"/>
            <a:ext cx="991736" cy="75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365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4365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grpSp>
        <p:nvGrpSpPr>
          <p:cNvPr id="26" name="Group 26"/>
          <p:cNvGrpSpPr/>
          <p:nvPr>
            <p:custDataLst>
              <p:tags r:id="rId14"/>
            </p:custDataLst>
          </p:nvPr>
        </p:nvGrpSpPr>
        <p:grpSpPr>
          <a:xfrm rot="0">
            <a:off x="1845748" y="7124883"/>
            <a:ext cx="14596503" cy="1926262"/>
            <a:chOff x="0" y="0"/>
            <a:chExt cx="3079549" cy="406400"/>
          </a:xfrm>
        </p:grpSpPr>
        <p:sp>
          <p:nvSpPr>
            <p:cNvPr id="27" name="Freeform 27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3079549" cy="406400"/>
            </a:xfrm>
            <a:custGeom>
              <a:avLst/>
              <a:gdLst/>
              <a:ahLst/>
              <a:cxnLst/>
              <a:rect l="l" t="t" r="r" b="b"/>
              <a:pathLst>
                <a:path w="3079549" h="406400">
                  <a:moveTo>
                    <a:pt x="2876349" y="0"/>
                  </a:moveTo>
                  <a:cubicBezTo>
                    <a:pt x="2988573" y="0"/>
                    <a:pt x="3079549" y="90976"/>
                    <a:pt x="3079549" y="203200"/>
                  </a:cubicBezTo>
                  <a:cubicBezTo>
                    <a:pt x="3079549" y="315424"/>
                    <a:pt x="2988573" y="406400"/>
                    <a:pt x="28763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30795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9" name="TextBox 29"/>
          <p:cNvSpPr txBox="1"/>
          <p:nvPr>
            <p:custDataLst>
              <p:tags r:id="rId16"/>
            </p:custDataLst>
          </p:nvPr>
        </p:nvSpPr>
        <p:spPr>
          <a:xfrm>
            <a:off x="3820795" y="7695565"/>
            <a:ext cx="11984990" cy="9988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just">
              <a:lnSpc>
                <a:spcPts val="2855"/>
              </a:lnSpc>
              <a:spcBef>
                <a:spcPct val="0"/>
              </a:spcBef>
            </a:pPr>
            <a:r>
              <a:rPr lang="en-US" sz="2800">
                <a:solidFill>
                  <a:srgbClr val="1E1E1E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设置明确的目标，让团队同心协力的最佳方法就是为他们写一份简明扼要的任务宗旨</a:t>
            </a:r>
            <a:endParaRPr lang="en-US" sz="2800">
              <a:solidFill>
                <a:srgbClr val="1E1E1E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  <p:grpSp>
        <p:nvGrpSpPr>
          <p:cNvPr id="31" name="Group 31"/>
          <p:cNvGrpSpPr/>
          <p:nvPr>
            <p:custDataLst>
              <p:tags r:id="rId17"/>
            </p:custDataLst>
          </p:nvPr>
        </p:nvGrpSpPr>
        <p:grpSpPr>
          <a:xfrm rot="0">
            <a:off x="2415711" y="7605490"/>
            <a:ext cx="965048" cy="965048"/>
            <a:chOff x="0" y="0"/>
            <a:chExt cx="812800" cy="812800"/>
          </a:xfrm>
        </p:grpSpPr>
        <p:sp>
          <p:nvSpPr>
            <p:cNvPr id="32" name="Freeform 32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5"/>
                </a:lnSpc>
              </a:pPr>
            </a:p>
          </p:txBody>
        </p:sp>
      </p:grpSp>
      <p:sp>
        <p:nvSpPr>
          <p:cNvPr id="34" name="TextBox 34"/>
          <p:cNvSpPr txBox="1"/>
          <p:nvPr>
            <p:custDataLst>
              <p:tags r:id="rId19"/>
            </p:custDataLst>
          </p:nvPr>
        </p:nvSpPr>
        <p:spPr>
          <a:xfrm>
            <a:off x="2402367" y="7684282"/>
            <a:ext cx="991736" cy="75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365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4365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31999"/>
              </a:blip>
              <a:stretch>
                <a:fillRect t="-8185" b="-818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014140" y="1282700"/>
            <a:ext cx="6259721" cy="78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5"/>
              </a:lnSpc>
            </a:pPr>
            <a:r>
              <a:rPr lang="zh-CN" altLang="en-US" sz="5095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体会与感悟</a:t>
            </a:r>
            <a:endParaRPr lang="zh-CN" altLang="en-US" sz="5095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707929" y="490776"/>
            <a:ext cx="2898179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0"/>
              </a:lnSpc>
            </a:pPr>
            <a:r>
              <a:rPr lang="en-US" sz="1700" spc="61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下步工作方向</a:t>
            </a:r>
            <a:endParaRPr lang="en-US" sz="1700" spc="61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3572867" y="694802"/>
            <a:ext cx="12055682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81892" y="557451"/>
            <a:ext cx="2974361" cy="29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78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NEXT WORK DIRECTION</a:t>
            </a:r>
            <a:endParaRPr lang="en-US" sz="178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0" y="3209112"/>
            <a:ext cx="18288000" cy="3707958"/>
            <a:chOff x="0" y="0"/>
            <a:chExt cx="24384000" cy="494394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47671" b="22217"/>
            <a:stretch>
              <a:fillRect/>
            </a:stretch>
          </p:blipFill>
          <p:spPr>
            <a:xfrm>
              <a:off x="0" y="0"/>
              <a:ext cx="24384000" cy="4943944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0">
            <a:off x="1870067" y="5732097"/>
            <a:ext cx="14547866" cy="3160525"/>
            <a:chOff x="0" y="0"/>
            <a:chExt cx="4087674" cy="888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87674" cy="888047"/>
            </a:xfrm>
            <a:custGeom>
              <a:avLst/>
              <a:gdLst/>
              <a:ahLst/>
              <a:cxnLst/>
              <a:rect l="l" t="t" r="r" b="b"/>
              <a:pathLst>
                <a:path w="4087674" h="888047">
                  <a:moveTo>
                    <a:pt x="0" y="0"/>
                  </a:moveTo>
                  <a:lnTo>
                    <a:pt x="4087674" y="0"/>
                  </a:lnTo>
                  <a:lnTo>
                    <a:pt x="4087674" y="888047"/>
                  </a:lnTo>
                  <a:lnTo>
                    <a:pt x="0" y="888047"/>
                  </a:lnTo>
                  <a:close/>
                </a:path>
              </a:pathLst>
            </a:custGeom>
            <a:solidFill>
              <a:srgbClr val="F9F9F9"/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087674" cy="926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747010" y="5900420"/>
            <a:ext cx="12794615" cy="22777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sz="32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它不仅提供了理论知识，还通过实践案例和技巧分享，为读者提供了提升团队协作能力的具体方法和步骤。通过阅读这本书，你将学会如何在团队中更好地工作，如何与他人合作，以及如何为团队的成功做出贡献</a:t>
            </a:r>
            <a:r>
              <a:rPr lang="en-US" sz="1700">
                <a:solidFill>
                  <a:srgbClr val="100F0D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。</a:t>
            </a:r>
            <a:endParaRPr lang="en-US" sz="1700">
              <a:solidFill>
                <a:srgbClr val="100F0D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1865364" cy="1049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363" cy="1049267"/>
            </a:xfrm>
            <a:custGeom>
              <a:avLst/>
              <a:gdLst/>
              <a:ahLst/>
              <a:cxnLst/>
              <a:rect l="l" t="t" r="r" b="b"/>
              <a:pathLst>
                <a:path w="1865363" h="1049267">
                  <a:moveTo>
                    <a:pt x="0" y="0"/>
                  </a:moveTo>
                  <a:lnTo>
                    <a:pt x="1865363" y="0"/>
                  </a:lnTo>
                  <a:lnTo>
                    <a:pt x="1865363" y="1049267"/>
                  </a:lnTo>
                  <a:lnTo>
                    <a:pt x="0" y="1049267"/>
                  </a:lnTo>
                  <a:close/>
                </a:path>
              </a:pathLst>
            </a:custGeom>
            <a:blipFill>
              <a:blip r:embed="rId1">
                <a:alphaModFix amt="72000"/>
              </a:blip>
              <a:stretch>
                <a:fillRect t="-194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5313092" y="3116233"/>
            <a:ext cx="11824717" cy="4027778"/>
            <a:chOff x="0" y="0"/>
            <a:chExt cx="3114329" cy="10608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4329" cy="1060814"/>
            </a:xfrm>
            <a:custGeom>
              <a:avLst/>
              <a:gdLst/>
              <a:ahLst/>
              <a:cxnLst/>
              <a:rect l="l" t="t" r="r" b="b"/>
              <a:pathLst>
                <a:path w="3114329" h="1060814">
                  <a:moveTo>
                    <a:pt x="0" y="0"/>
                  </a:moveTo>
                  <a:lnTo>
                    <a:pt x="3114329" y="0"/>
                  </a:lnTo>
                  <a:lnTo>
                    <a:pt x="3114329" y="1060814"/>
                  </a:lnTo>
                  <a:lnTo>
                    <a:pt x="0" y="1060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14329" cy="1098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707929" y="490776"/>
            <a:ext cx="2898179" cy="3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0"/>
              </a:lnSpc>
            </a:pPr>
            <a:r>
              <a:rPr lang="en-US" sz="1700" spc="613">
                <a:solidFill>
                  <a:srgbClr val="1E1E1E"/>
                </a:solidFill>
                <a:latin typeface="思源黑体 1" panose="020B0500000000000000" charset="-122"/>
                <a:ea typeface="思源黑体 1" panose="020B0500000000000000" charset="-122"/>
                <a:cs typeface="思源黑体 1" panose="020B0500000000000000" charset="-122"/>
                <a:sym typeface="思源黑体 1" panose="020B0500000000000000" charset="-122"/>
              </a:rPr>
              <a:t>工作汇报通用模板</a:t>
            </a:r>
            <a:endParaRPr lang="en-US" sz="1700" spc="613">
              <a:solidFill>
                <a:srgbClr val="1E1E1E"/>
              </a:solidFill>
              <a:latin typeface="思源黑体 1" panose="020B0500000000000000" charset="-122"/>
              <a:ea typeface="思源黑体 1" panose="020B05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2811221" y="694802"/>
            <a:ext cx="12173382" cy="0"/>
          </a:xfrm>
          <a:prstGeom prst="line">
            <a:avLst/>
          </a:prstGeom>
          <a:ln w="9525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1998013" y="9114355"/>
            <a:ext cx="550780" cy="5507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101012" y="9217354"/>
            <a:ext cx="344782" cy="344782"/>
          </a:xfrm>
          <a:custGeom>
            <a:avLst/>
            <a:gdLst/>
            <a:ahLst/>
            <a:cxnLst/>
            <a:rect l="l" t="t" r="r" b="b"/>
            <a:pathLst>
              <a:path w="344782" h="344782">
                <a:moveTo>
                  <a:pt x="0" y="0"/>
                </a:moveTo>
                <a:lnTo>
                  <a:pt x="344782" y="0"/>
                </a:lnTo>
                <a:lnTo>
                  <a:pt x="344782" y="344782"/>
                </a:lnTo>
                <a:lnTo>
                  <a:pt x="0" y="344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339952" y="9114355"/>
            <a:ext cx="550780" cy="5507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444298" y="9224473"/>
            <a:ext cx="338305" cy="326887"/>
          </a:xfrm>
          <a:custGeom>
            <a:avLst/>
            <a:gdLst/>
            <a:ahLst/>
            <a:cxnLst/>
            <a:rect l="l" t="t" r="r" b="b"/>
            <a:pathLst>
              <a:path w="338305" h="326887">
                <a:moveTo>
                  <a:pt x="0" y="0"/>
                </a:moveTo>
                <a:lnTo>
                  <a:pt x="338305" y="0"/>
                </a:lnTo>
                <a:lnTo>
                  <a:pt x="338305" y="326887"/>
                </a:lnTo>
                <a:lnTo>
                  <a:pt x="0" y="326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681892" y="9114355"/>
            <a:ext cx="550780" cy="5507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Freeform 20"/>
          <p:cNvSpPr/>
          <p:nvPr/>
        </p:nvSpPr>
        <p:spPr>
          <a:xfrm>
            <a:off x="805364" y="9228130"/>
            <a:ext cx="303836" cy="323230"/>
          </a:xfrm>
          <a:custGeom>
            <a:avLst/>
            <a:gdLst/>
            <a:ahLst/>
            <a:cxnLst/>
            <a:rect l="l" t="t" r="r" b="b"/>
            <a:pathLst>
              <a:path w="303836" h="323230">
                <a:moveTo>
                  <a:pt x="0" y="0"/>
                </a:moveTo>
                <a:lnTo>
                  <a:pt x="303836" y="0"/>
                </a:lnTo>
                <a:lnTo>
                  <a:pt x="303836" y="323230"/>
                </a:lnTo>
                <a:lnTo>
                  <a:pt x="0" y="32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884762" y="7869699"/>
            <a:ext cx="2528928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60"/>
              </a:lnSpc>
            </a:pPr>
            <a:r>
              <a:rPr lang="en-US" sz="2300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汇报人：张小可</a:t>
            </a:r>
            <a:endParaRPr lang="en-US" sz="2300">
              <a:solidFill>
                <a:srgbClr val="1E1E1E"/>
              </a:solidFill>
              <a:latin typeface="思源黑体 2 Medium" panose="020B0600000000000000" charset="-122"/>
              <a:ea typeface="思源黑体 2 Medium" panose="020B0600000000000000" charset="-122"/>
              <a:cs typeface="思源黑体 2 Medium" panose="020B0600000000000000" charset="-122"/>
              <a:sym typeface="思源黑体 2 Medium" panose="020B06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208377" y="5130587"/>
            <a:ext cx="8290818" cy="122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5"/>
              </a:lnSpc>
            </a:pPr>
            <a:r>
              <a:rPr lang="en-US" sz="7525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感谢您的观看</a:t>
            </a:r>
            <a:endParaRPr lang="en-US" sz="7525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535582" y="7869699"/>
            <a:ext cx="260222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60"/>
              </a:lnSpc>
            </a:pPr>
            <a:r>
              <a:rPr lang="en-US" sz="2300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时间：2024.12</a:t>
            </a:r>
            <a:endParaRPr lang="en-US" sz="2300">
              <a:solidFill>
                <a:srgbClr val="1E1E1E"/>
              </a:solidFill>
              <a:latin typeface="思源黑体 2 Medium" panose="020B0600000000000000" charset="-122"/>
              <a:ea typeface="思源黑体 2 Medium" panose="020B0600000000000000" charset="-122"/>
              <a:cs typeface="思源黑体 2 Medium" panose="020B0600000000000000" charset="-122"/>
              <a:sym typeface="思源黑体 2 Medium" panose="020B06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208377" y="3501292"/>
            <a:ext cx="10034148" cy="204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25"/>
              </a:lnSpc>
            </a:pPr>
            <a:r>
              <a:rPr lang="en-US" sz="12345">
                <a:solidFill>
                  <a:srgbClr val="1E1E1E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THANK YOU</a:t>
            </a:r>
            <a:endParaRPr lang="en-US" sz="12345">
              <a:solidFill>
                <a:srgbClr val="1E1E1E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81892" y="557451"/>
            <a:ext cx="2364897" cy="29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785">
                <a:solidFill>
                  <a:srgbClr val="1E1E1E"/>
                </a:solidFill>
                <a:latin typeface="Akzidenz-Grotesk" panose="02000503030000020003"/>
                <a:ea typeface="Akzidenz-Grotesk" panose="02000503030000020003"/>
                <a:cs typeface="Akzidenz-Grotesk" panose="02000503030000020003"/>
                <a:sym typeface="Akzidenz-Grotesk" panose="02000503030000020003"/>
              </a:rPr>
              <a:t>WORK SUMMARY </a:t>
            </a:r>
            <a:endParaRPr lang="en-US" sz="1785">
              <a:solidFill>
                <a:srgbClr val="1E1E1E"/>
              </a:solidFill>
              <a:latin typeface="Akzidenz-Grotesk" panose="02000503030000020003"/>
              <a:ea typeface="Akzidenz-Grotesk" panose="02000503030000020003"/>
              <a:cs typeface="Akzidenz-Grotesk" panose="02000503030000020003"/>
              <a:sym typeface="Akzidenz-Grotesk" panose="02000503030000020003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10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11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12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13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14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15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6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7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8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19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2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20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21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22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23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24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25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26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27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28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29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3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30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31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32.xml><?xml version="1.0" encoding="utf-8"?>
<p:tagLst xmlns:p="http://schemas.openxmlformats.org/presentationml/2006/main">
  <p:tag name="KSO_WM_DIAGRAM_VIRTUALLY_FRAME" val="{&quot;height&quot;:488.15637795275586,&quot;left&quot;:145.33448818897637,&quot;top&quot;:224.53220472440944,&quot;width&quot;:1149.3309448818898}"/>
</p:tagLst>
</file>

<file path=ppt/tags/tag33.xml><?xml version="1.0" encoding="utf-8"?>
<p:tagLst xmlns:p="http://schemas.openxmlformats.org/presentationml/2006/main">
  <p:tag name="commondata" val="eyJoZGlkIjoiNGU5YTk2NWU3OTRhNTU0YjZlNWE0ODExMjY4YzM0MTgifQ=="/>
</p:tagLst>
</file>

<file path=ppt/tags/tag4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5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6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7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8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ags/tag9.xml><?xml version="1.0" encoding="utf-8"?>
<p:tagLst xmlns:p="http://schemas.openxmlformats.org/presentationml/2006/main">
  <p:tag name="KSO_WM_DIAGRAM_VIRTUALLY_FRAME" val="{&quot;height&quot;:247.58559055118113,&quot;left&quot;:230.41488188976376,&quot;top&quot;:394.02212598425194,&quot;width&quot;:1003.17015748031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1026</Words>
  <Application>WPS 演示</Application>
  <PresentationFormat>On-screen Show (4:3)</PresentationFormat>
  <Paragraphs>105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Arial</vt:lpstr>
      <vt:lpstr>宋体</vt:lpstr>
      <vt:lpstr>Wingdings</vt:lpstr>
      <vt:lpstr>思源黑体 1</vt:lpstr>
      <vt:lpstr>思源黑体 2 Medium</vt:lpstr>
      <vt:lpstr>思源黑体 3 Heavy</vt:lpstr>
      <vt:lpstr>Akzidenz-Grotesk Bold</vt:lpstr>
      <vt:lpstr>Akzidenz-Grotesk</vt:lpstr>
      <vt:lpstr>思源黑体 3 Bold</vt:lpstr>
      <vt:lpstr>思源黑体 2 Bold</vt:lpstr>
      <vt:lpstr>Akzidenz-Grotesk Medium</vt:lpstr>
      <vt:lpstr>思源黑体 2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程贝翎</cp:lastModifiedBy>
  <cp:revision>3</cp:revision>
  <dcterms:created xsi:type="dcterms:W3CDTF">2006-08-16T00:00:00Z</dcterms:created>
  <dcterms:modified xsi:type="dcterms:W3CDTF">2024-08-18T11:44:25Z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13BF05B9BB2344DBB6C084A9E2AD5E66_13</vt:lpwstr>
  </property>
  <property fmtid="{D5CDD505-2E9C-101B-9397-08002B2CF9AE}" pid="3" name="KSOProductBuildVer">
    <vt:lpwstr>2052-12.1.0.16929</vt:lpwstr>
  </property>
</Properties>
</file>